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Cosmic Octo Medium" charset="1" panose="00000600000000000000"/>
      <p:regular r:id="rId22"/>
    </p:embeddedFont>
    <p:embeddedFont>
      <p:font typeface="Lato Bold" charset="1" panose="020F0802020204030203"/>
      <p:regular r:id="rId23"/>
    </p:embeddedFont>
    <p:embeddedFont>
      <p:font typeface="Open Sans Bold" charset="1" panose="00000000000000000000"/>
      <p:regular r:id="rId24"/>
    </p:embeddedFont>
    <p:embeddedFont>
      <p:font typeface="Norwester" charset="1" panose="00000506000000000000"/>
      <p:regular r:id="rId25"/>
    </p:embeddedFont>
    <p:embeddedFont>
      <p:font typeface="Times New Roman MT" charset="1" panose="02030502070405020303"/>
      <p:regular r:id="rId26"/>
    </p:embeddedFont>
    <p:embeddedFont>
      <p:font typeface="Canva Sans" charset="1" panose="020B0503030501040103"/>
      <p:regular r:id="rId27"/>
    </p:embeddedFont>
    <p:embeddedFont>
      <p:font typeface="League Spartan" charset="1" panose="00000800000000000000"/>
      <p:regular r:id="rId28"/>
    </p:embeddedFont>
    <p:embeddedFont>
      <p:font typeface="Times New Roman MT Bold" charset="1" panose="02030802070405020303"/>
      <p:regular r:id="rId29"/>
    </p:embeddedFont>
    <p:embeddedFont>
      <p:font typeface="Arimo" charset="1" panose="020B0604020202020204"/>
      <p:regular r:id="rId30"/>
    </p:embeddedFont>
    <p:embeddedFont>
      <p:font typeface="Consolas" charset="1" panose="020B0609020204030204"/>
      <p:regular r:id="rId31"/>
    </p:embeddedFont>
    <p:embeddedFont>
      <p:font typeface="Helios Bold" charset="1" panose="020B0704020202020204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9.pn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2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3.png" Type="http://schemas.openxmlformats.org/officeDocument/2006/relationships/image"/><Relationship Id="rId4" Target="../media/image24.png" Type="http://schemas.openxmlformats.org/officeDocument/2006/relationships/image"/><Relationship Id="rId5" Target="../media/image19.png" Type="http://schemas.openxmlformats.org/officeDocument/2006/relationships/image"/><Relationship Id="rId6" Target="../media/image25.pn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https://www.canva.com/design/DAGz6yaTz5U/mtlI3qzrVrA2bI3_Z_Xo2A/edit" TargetMode="External" Type="http://schemas.openxmlformats.org/officeDocument/2006/relationships/hyperlink"/><Relationship Id="rId4" Target="https://www.canva.com/design/DAGz6yaTz5U/mtlI3qzrVrA2bI3_Z_Xo2A/edit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https://docs.google.com/document/d/1c5mYEScHK4cp_TbcIEvbcezD63rgfQHnUEZo_14IZ9U/edit?usp=sharing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https://lmb.informatik.uni-freiburg.de/people/ronneber/u-net/?ref=assemblyai.com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24454" y="433085"/>
            <a:ext cx="16439093" cy="287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5"/>
              </a:lnSpc>
            </a:pPr>
            <a:r>
              <a:rPr lang="en-US" b="true" sz="4630">
                <a:solidFill>
                  <a:srgbClr val="FFFFFF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GEOSPATIAL MACHINE LEARNING PLATFORM FOR WILDFIRE RISK ASSESSM</a:t>
            </a:r>
            <a:r>
              <a:rPr lang="en-US" sz="4630" b="true">
                <a:solidFill>
                  <a:srgbClr val="FFFFFF"/>
                </a:solidFill>
                <a:latin typeface="Cosmic Octo Medium"/>
                <a:ea typeface="Cosmic Octo Medium"/>
                <a:cs typeface="Cosmic Octo Medium"/>
                <a:sym typeface="Cosmic Octo Medium"/>
              </a:rPr>
              <a:t>ent and Crop Health Monitoring</a:t>
            </a:r>
          </a:p>
          <a:p>
            <a:pPr algn="ctr">
              <a:lnSpc>
                <a:spcPts val="569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7061877" y="7624709"/>
            <a:ext cx="3612441" cy="580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1"/>
              </a:lnSpc>
            </a:pPr>
            <a:r>
              <a:rPr lang="en-US" b="true" sz="3372" spc="33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PROJECT BY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05054" y="8598236"/>
            <a:ext cx="5637658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250" spc="22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AKHIL KANUKULA (SL54772)</a:t>
            </a:r>
          </a:p>
          <a:p>
            <a:pPr algn="l">
              <a:lnSpc>
                <a:spcPts val="3149"/>
              </a:lnSpc>
            </a:pPr>
            <a:r>
              <a:rPr lang="en-US" b="true" sz="2250" spc="2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SANJAY VARATHARAJAN (UL66332)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074" r="0" b="-907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415627" y="-1417535"/>
            <a:ext cx="4461733" cy="4461733"/>
          </a:xfrm>
          <a:custGeom>
            <a:avLst/>
            <a:gdLst/>
            <a:ahLst/>
            <a:cxnLst/>
            <a:rect r="r" b="b" t="t" l="l"/>
            <a:pathLst>
              <a:path h="4461733" w="4461733">
                <a:moveTo>
                  <a:pt x="0" y="0"/>
                </a:moveTo>
                <a:lnTo>
                  <a:pt x="4461733" y="0"/>
                </a:lnTo>
                <a:lnTo>
                  <a:pt x="4461733" y="4461733"/>
                </a:lnTo>
                <a:lnTo>
                  <a:pt x="0" y="44617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3897" y="2638451"/>
            <a:ext cx="8552816" cy="5858679"/>
          </a:xfrm>
          <a:custGeom>
            <a:avLst/>
            <a:gdLst/>
            <a:ahLst/>
            <a:cxnLst/>
            <a:rect r="r" b="b" t="t" l="l"/>
            <a:pathLst>
              <a:path h="5858679" w="8552816">
                <a:moveTo>
                  <a:pt x="0" y="0"/>
                </a:moveTo>
                <a:lnTo>
                  <a:pt x="8552817" y="0"/>
                </a:lnTo>
                <a:lnTo>
                  <a:pt x="8552817" y="5858679"/>
                </a:lnTo>
                <a:lnTo>
                  <a:pt x="0" y="58586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0052" y="207112"/>
            <a:ext cx="1054364" cy="45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THINK</a:t>
            </a:r>
          </a:p>
          <a:p>
            <a:pPr algn="l" marL="0" indent="0" lvl="1">
              <a:lnSpc>
                <a:spcPts val="1874"/>
              </a:lnSpc>
              <a:spcBef>
                <a:spcPct val="0"/>
              </a:spcBef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UNLIMITED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87971" y="695325"/>
            <a:ext cx="9012275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CORE ARCHITECTURES - LSTM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96191" y="2898968"/>
            <a:ext cx="7233320" cy="50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8"/>
              </a:lnSpc>
              <a:spcBef>
                <a:spcPct val="0"/>
              </a:spcBef>
            </a:pPr>
            <a:r>
              <a:rPr lang="en-US" sz="3781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LSTM (for Crops) is a Recurrent Neural Network that works by preserving a "memory" of past soil moisture conditions, allowing it to learn long-term temporal dependencies and predict future stress events from historical sequences.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09848" y="911221"/>
            <a:ext cx="8807639" cy="9117515"/>
          </a:xfrm>
          <a:custGeom>
            <a:avLst/>
            <a:gdLst/>
            <a:ahLst/>
            <a:cxnLst/>
            <a:rect r="r" b="b" t="t" l="l"/>
            <a:pathLst>
              <a:path h="9117515" w="8807639">
                <a:moveTo>
                  <a:pt x="0" y="0"/>
                </a:moveTo>
                <a:lnTo>
                  <a:pt x="8807638" y="0"/>
                </a:lnTo>
                <a:lnTo>
                  <a:pt x="8807638" y="9117515"/>
                </a:lnTo>
                <a:lnTo>
                  <a:pt x="0" y="91175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3808" y="35646"/>
            <a:ext cx="18096245" cy="1133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7"/>
              </a:lnSpc>
            </a:pPr>
            <a:r>
              <a:rPr lang="en-US" sz="282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PREDICTED FIRE MASKS OF SAMPLE THERMAL CHIPS GENERATED WITH THE MODEL WE CREATED</a:t>
            </a:r>
          </a:p>
          <a:p>
            <a:pPr algn="l">
              <a:lnSpc>
                <a:spcPts val="4737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60" t="0" r="-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07448" y="130721"/>
            <a:ext cx="7073104" cy="897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6"/>
              </a:lnSpc>
              <a:spcBef>
                <a:spcPct val="0"/>
              </a:spcBef>
            </a:pPr>
            <a:r>
              <a:rPr lang="en-US" b="true" sz="5764" spc="-317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WHY U-NET &amp; LSTM 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91762" y="1437512"/>
            <a:ext cx="15867538" cy="796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9240" indent="-334620" lvl="1">
              <a:lnSpc>
                <a:spcPts val="4525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Standard CNN Classifiers (ResNet/VGG) (Rejected because they only give a label like "Fire" or "No Fire," but cannot tell you the exact shape or location.)</a:t>
            </a:r>
          </a:p>
          <a:p>
            <a:pPr algn="just">
              <a:lnSpc>
                <a:spcPts val="4525"/>
              </a:lnSpc>
            </a:pPr>
          </a:p>
          <a:p>
            <a:pPr algn="just" marL="669240" indent="-334620" lvl="1">
              <a:lnSpc>
                <a:spcPts val="4525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Object Detection (YOLO / Faster R-CNN) (Rejected because bounding boxes are too coarse. Fires have irregular, jagged shapes that boxes cannot capture accurately.)</a:t>
            </a:r>
          </a:p>
          <a:p>
            <a:pPr algn="just">
              <a:lnSpc>
                <a:spcPts val="4525"/>
              </a:lnSpc>
            </a:pPr>
          </a:p>
          <a:p>
            <a:pPr algn="just" marL="669240" indent="-334620" lvl="1">
              <a:lnSpc>
                <a:spcPts val="4525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Traditional ML (Random Forest / SVM) (Rejected because they treat pixels independently and lose the critical spatial context (neighbors) and temporal history.)</a:t>
            </a:r>
          </a:p>
          <a:p>
            <a:pPr algn="just">
              <a:lnSpc>
                <a:spcPts val="4525"/>
              </a:lnSpc>
            </a:pPr>
          </a:p>
          <a:p>
            <a:pPr algn="just" marL="669240" indent="-334620" lvl="1">
              <a:lnSpc>
                <a:spcPts val="4525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Statistical Models (ARIMA / Linear Regression) (Rejected for drought forecasting because soil moisture has complex, non-linear patterns that simple linear models fail to capture.)</a:t>
            </a:r>
          </a:p>
          <a:p>
            <a:pPr algn="just">
              <a:lnSpc>
                <a:spcPts val="4525"/>
              </a:lnSpc>
            </a:pPr>
          </a:p>
          <a:p>
            <a:pPr algn="just" marL="669240" indent="-334620" lvl="1">
              <a:lnSpc>
                <a:spcPts val="4525"/>
              </a:lnSpc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Vision Transformers (ViT) (Considered, but U-Net is more computationally efficient for pixel-level segmentation on our specific chip size.)</a:t>
            </a: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5002" y="433429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5" y="0"/>
                </a:lnTo>
                <a:lnTo>
                  <a:pt x="506865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37766" y="8355978"/>
            <a:ext cx="5887457" cy="5904679"/>
          </a:xfrm>
          <a:custGeom>
            <a:avLst/>
            <a:gdLst/>
            <a:ahLst/>
            <a:cxnLst/>
            <a:rect r="r" b="b" t="t" l="l"/>
            <a:pathLst>
              <a:path h="5904679" w="5887457">
                <a:moveTo>
                  <a:pt x="0" y="0"/>
                </a:moveTo>
                <a:lnTo>
                  <a:pt x="5887457" y="0"/>
                </a:lnTo>
                <a:lnTo>
                  <a:pt x="5887457" y="5904680"/>
                </a:lnTo>
                <a:lnTo>
                  <a:pt x="0" y="5904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7000"/>
            </a:blip>
            <a:stretch>
              <a:fillRect l="0" t="-9313" r="0" b="-9313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85135" y="254737"/>
            <a:ext cx="1190526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CHALLENGES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8166" y="1606513"/>
            <a:ext cx="15125754" cy="674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119" indent="-215559" lvl="1">
              <a:lnSpc>
                <a:spcPts val="3334"/>
              </a:lnSpc>
              <a:buFont typeface="Arial"/>
              <a:buChar char="•"/>
            </a:pPr>
            <a:r>
              <a:rPr lang="en-US" b="true" sz="1996" spc="2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GEOMETRIC PROJECTION INCOMPATIBILITY (DEALING WITH THE MISMATCH BETWEEN VIIRS SINUSOIDAL DATA AND STANDARD UTM GRIDS.)</a:t>
            </a:r>
          </a:p>
          <a:p>
            <a:pPr algn="l">
              <a:lnSpc>
                <a:spcPts val="3334"/>
              </a:lnSpc>
            </a:pPr>
          </a:p>
          <a:p>
            <a:pPr algn="l" marL="431119" indent="-215559" lvl="1">
              <a:lnSpc>
                <a:spcPts val="3334"/>
              </a:lnSpc>
              <a:buFont typeface="Arial"/>
              <a:buChar char="•"/>
            </a:pPr>
            <a:r>
              <a:rPr lang="en-US" b="true" sz="1996" spc="2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EXTREME MEMORY OVERHEAD (82GB RAM SPIKES) (THE CRASH WE FACED WHEN TRYING TO RASTERIZE GLOBAL DATA ONTO A STATIC GRID.</a:t>
            </a:r>
          </a:p>
          <a:p>
            <a:pPr algn="l">
              <a:lnSpc>
                <a:spcPts val="3334"/>
              </a:lnSpc>
            </a:pPr>
          </a:p>
          <a:p>
            <a:pPr algn="l" marL="431119" indent="-215559" lvl="1">
              <a:lnSpc>
                <a:spcPts val="3334"/>
              </a:lnSpc>
              <a:buFont typeface="Arial"/>
              <a:buChar char="•"/>
            </a:pPr>
            <a:r>
              <a:rPr lang="en-US" b="true" sz="1996" spc="2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COMPLEX HDF5 DATA STRUCTURES (THE DIFFICULTY OF MINING NESTED DATA LAYERS FROM SMAP SCIENTIFIC FILES USING STANDARD LIBRARIES.)</a:t>
            </a:r>
          </a:p>
          <a:p>
            <a:pPr algn="l">
              <a:lnSpc>
                <a:spcPts val="3334"/>
              </a:lnSpc>
            </a:pPr>
          </a:p>
          <a:p>
            <a:pPr algn="l" marL="431119" indent="-215559" lvl="1">
              <a:lnSpc>
                <a:spcPts val="3334"/>
              </a:lnSpc>
              <a:buFont typeface="Arial"/>
              <a:buChar char="•"/>
            </a:pPr>
            <a:r>
              <a:rPr lang="en-US" b="true" sz="1996" spc="2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SPATIO-TEMPORAL DISCONTINUITY (THE CHALLENGE OF TRAINING TIME-SERIES MODELS ON SATELLITE DATA THAT HAS NATURALLY OCCURRING 1-2 DAY ORBIT GAPS.)</a:t>
            </a:r>
          </a:p>
          <a:p>
            <a:pPr algn="l">
              <a:lnSpc>
                <a:spcPts val="3334"/>
              </a:lnSpc>
            </a:pPr>
          </a:p>
          <a:p>
            <a:pPr algn="l" marL="431119" indent="-215559" lvl="1">
              <a:lnSpc>
                <a:spcPts val="3334"/>
              </a:lnSpc>
              <a:buFont typeface="Arial"/>
              <a:buChar char="•"/>
            </a:pPr>
            <a:r>
              <a:rPr lang="en-US" b="true" sz="1996" spc="24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NITIAL ATTEMPTS TO MAP GLOBAL VIIRS DATA TO A STANDARD GRID CAUSED MASSIVE SYSTEM CRASHES, FORCING A COMPLETE RE-ENGINEERING OF THE PIPELINE INTO A "DYNAMIC CHIPPING" ARCHITECTURE.</a:t>
            </a:r>
          </a:p>
          <a:p>
            <a:pPr algn="l">
              <a:lnSpc>
                <a:spcPts val="333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10052" y="207112"/>
            <a:ext cx="1054364" cy="45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THINK</a:t>
            </a:r>
          </a:p>
          <a:p>
            <a:pPr algn="l" marL="0" indent="0" lvl="1">
              <a:lnSpc>
                <a:spcPts val="1874"/>
              </a:lnSpc>
              <a:spcBef>
                <a:spcPct val="0"/>
              </a:spcBef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UNLIMITED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0052" y="207112"/>
            <a:ext cx="1054364" cy="45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THINK</a:t>
            </a:r>
          </a:p>
          <a:p>
            <a:pPr algn="l" marL="0" indent="0" lvl="1">
              <a:lnSpc>
                <a:spcPts val="1874"/>
              </a:lnSpc>
              <a:spcBef>
                <a:spcPct val="0"/>
              </a:spcBef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UNLIMITED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76661" y="1066800"/>
            <a:ext cx="4085555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THE PROMISE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55860" y="4286053"/>
            <a:ext cx="5019831" cy="337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8"/>
              </a:lnSpc>
            </a:pPr>
            <a:r>
              <a:rPr lang="en-US" sz="2177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Scalability:</a:t>
            </a:r>
          </a:p>
          <a:p>
            <a:pPr algn="l">
              <a:lnSpc>
                <a:spcPts val="3048"/>
              </a:lnSpc>
            </a:pPr>
          </a:p>
          <a:p>
            <a:pPr algn="l" marL="470101" indent="-235051" lvl="1">
              <a:lnSpc>
                <a:spcPts val="3048"/>
              </a:lnSpc>
              <a:buFont typeface="Arial"/>
              <a:buChar char="•"/>
            </a:pPr>
            <a:r>
              <a:rPr lang="en-US" b="true" sz="21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Deploying this pipeline on distributed cloud architectures (like AWS Lambda or Google Earth Engine) enables the real-time processing of petabyte-scale global datasets. </a:t>
            </a:r>
          </a:p>
          <a:p>
            <a:pPr algn="l">
              <a:lnSpc>
                <a:spcPts val="304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10052" y="5076825"/>
            <a:ext cx="9999375" cy="3376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3"/>
              </a:lnSpc>
            </a:pPr>
            <a:r>
              <a:rPr lang="en-US" sz="2177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This platform can be extended to incorporate Harmonized Landsat-Sentinel (HLS) data, evolving the current regional drought forecasts into hyper-local "Precision Agriculture" insights at the individual field level (10m resolution). </a:t>
            </a:r>
          </a:p>
          <a:p>
            <a:pPr algn="l">
              <a:lnSpc>
                <a:spcPts val="3353"/>
              </a:lnSpc>
            </a:pPr>
          </a:p>
          <a:p>
            <a:pPr algn="l">
              <a:lnSpc>
                <a:spcPts val="3353"/>
              </a:lnSpc>
            </a:pPr>
            <a:r>
              <a:rPr lang="en-US" sz="2177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This approach empowers environmental analysts and governments to simulate future food security scenarios, predicting crop yields and harvest failures months in advance.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752" y="338179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5" y="0"/>
                </a:lnTo>
                <a:lnTo>
                  <a:pt x="506865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2999"/>
            </a:blip>
            <a:stretch>
              <a:fillRect l="-60" t="0" r="-6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51842" y="263382"/>
            <a:ext cx="16169863" cy="782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54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REFERENCES: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052" y="207112"/>
            <a:ext cx="1054364" cy="45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THINK</a:t>
            </a:r>
          </a:p>
          <a:p>
            <a:pPr algn="l" marL="0" indent="0" lvl="1">
              <a:lnSpc>
                <a:spcPts val="1874"/>
              </a:lnSpc>
              <a:spcBef>
                <a:spcPct val="0"/>
              </a:spcBef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UNLIMITED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32743" y="1126961"/>
            <a:ext cx="10435083" cy="8378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1. Ronneberger, O., Fischer, P., Brox, T. (2015). U-Net: Convolutional Networks for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Biomedical Image Segmentation.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In: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Navab, N., Hornegger, J., Wells, W., Frangi, A.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(eds) Medical Image Computing and Computer-Assisted Intervention – MICCAI 2015.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MICCAI 2015. Lecture Notes in Computer Science(), vol 9351. Springer, Cham.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https://doi.org/10.1007/978-3-319-24574-4_28 </a:t>
            </a:r>
          </a:p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2. Hochreit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er S, Schmidhuber J. Long short-term memory. Neural Comput. 1997 Nov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15;9(8):1735-80. https://doi.org/10.1162/neco.1997.9.8.1735 PMID: 9377276. </a:t>
            </a:r>
          </a:p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3. Schroeder, W., Oliva, P., Giglio, L., &amp; Csiszar, I. (2014). The New VIIRS 375 m active fire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detection data product: Algorithm description and initial assessment. Remote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Sensing of Environment, 143, 85-96.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https://api.semanticscholar.org/CorpusID:17180349 </a:t>
            </a:r>
          </a:p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4. D. Entekhabi et al., "The Soil Moisture Active Passive (SMAP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) Missi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on," in Proceedings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of the IEEE, vol. 98, no. 5, pp. 704-716, May 2010, doi: 10.1109/JPROC.2010.2043918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https://ieeexplore.ieee.org/document/5460980 </a:t>
            </a:r>
          </a:p>
          <a:p>
            <a:pPr algn="just">
              <a:lnSpc>
                <a:spcPts val="2884"/>
              </a:lnSpc>
            </a:pP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5</a:t>
            </a: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. Kingma, D. P., &amp; Ba, J. (2014). Adam: A Method for Stochastic Optimization. arXiv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preprint arXiv:1412.6980. The source for the adaptive learning rate optimization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algorithm used to train our U-Net model  </a:t>
            </a:r>
          </a:p>
          <a:p>
            <a:pPr algn="just">
              <a:lnSpc>
                <a:spcPts val="2884"/>
              </a:lnSpc>
            </a:pPr>
            <a:r>
              <a:rPr lang="en-US" sz="2236" spc="-122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https://arxiv.org/abs/1412.6980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074" r="0" b="-907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96283">
            <a:off x="1232093" y="7385079"/>
            <a:ext cx="2112781" cy="4246796"/>
          </a:xfrm>
          <a:custGeom>
            <a:avLst/>
            <a:gdLst/>
            <a:ahLst/>
            <a:cxnLst/>
            <a:rect r="r" b="b" t="t" l="l"/>
            <a:pathLst>
              <a:path h="4246796" w="2112781">
                <a:moveTo>
                  <a:pt x="0" y="0"/>
                </a:moveTo>
                <a:lnTo>
                  <a:pt x="2112781" y="0"/>
                </a:lnTo>
                <a:lnTo>
                  <a:pt x="2112781" y="4246797"/>
                </a:lnTo>
                <a:lnTo>
                  <a:pt x="0" y="42467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91623" y="2269170"/>
            <a:ext cx="1782950" cy="1787419"/>
          </a:xfrm>
          <a:custGeom>
            <a:avLst/>
            <a:gdLst/>
            <a:ahLst/>
            <a:cxnLst/>
            <a:rect r="r" b="b" t="t" l="l"/>
            <a:pathLst>
              <a:path h="1787419" w="1782950">
                <a:moveTo>
                  <a:pt x="0" y="0"/>
                </a:moveTo>
                <a:lnTo>
                  <a:pt x="1782950" y="0"/>
                </a:lnTo>
                <a:lnTo>
                  <a:pt x="1782950" y="1787419"/>
                </a:lnTo>
                <a:lnTo>
                  <a:pt x="0" y="17874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61205" y="8152820"/>
            <a:ext cx="6921893" cy="6942141"/>
          </a:xfrm>
          <a:custGeom>
            <a:avLst/>
            <a:gdLst/>
            <a:ahLst/>
            <a:cxnLst/>
            <a:rect r="r" b="b" t="t" l="l"/>
            <a:pathLst>
              <a:path h="6942141" w="6921893">
                <a:moveTo>
                  <a:pt x="0" y="0"/>
                </a:moveTo>
                <a:lnTo>
                  <a:pt x="6921893" y="0"/>
                </a:lnTo>
                <a:lnTo>
                  <a:pt x="6921893" y="6942141"/>
                </a:lnTo>
                <a:lnTo>
                  <a:pt x="0" y="69421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35093" y="3372430"/>
            <a:ext cx="14217815" cy="3308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09"/>
              </a:lnSpc>
            </a:pPr>
            <a:r>
              <a:rPr lang="en-US" sz="2319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THANK YOU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942835" y="2089676"/>
            <a:ext cx="5930493" cy="6351265"/>
          </a:xfrm>
          <a:custGeom>
            <a:avLst/>
            <a:gdLst/>
            <a:ahLst/>
            <a:cxnLst/>
            <a:rect r="r" b="b" t="t" l="l"/>
            <a:pathLst>
              <a:path h="6351265" w="5930493">
                <a:moveTo>
                  <a:pt x="0" y="0"/>
                </a:moveTo>
                <a:lnTo>
                  <a:pt x="5930493" y="0"/>
                </a:lnTo>
                <a:lnTo>
                  <a:pt x="5930493" y="6351265"/>
                </a:lnTo>
                <a:lnTo>
                  <a:pt x="0" y="63512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0585" y="288115"/>
            <a:ext cx="506865" cy="297631"/>
          </a:xfrm>
          <a:custGeom>
            <a:avLst/>
            <a:gdLst/>
            <a:ahLst/>
            <a:cxnLst/>
            <a:rect r="r" b="b" t="t" l="l"/>
            <a:pathLst>
              <a:path h="297631" w="506865">
                <a:moveTo>
                  <a:pt x="0" y="0"/>
                </a:moveTo>
                <a:lnTo>
                  <a:pt x="506864" y="0"/>
                </a:lnTo>
                <a:lnTo>
                  <a:pt x="506864" y="297631"/>
                </a:lnTo>
                <a:lnTo>
                  <a:pt x="0" y="2976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10052" y="207112"/>
            <a:ext cx="1054364" cy="45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THINK</a:t>
            </a:r>
          </a:p>
          <a:p>
            <a:pPr algn="l" marL="0" indent="0" lvl="1">
              <a:lnSpc>
                <a:spcPts val="1874"/>
              </a:lnSpc>
              <a:spcBef>
                <a:spcPct val="0"/>
              </a:spcBef>
            </a:pPr>
            <a:r>
              <a:rPr lang="en-US" b="true" sz="1453" spc="-79">
                <a:solidFill>
                  <a:srgbClr val="FFFFFF"/>
                </a:solidFill>
                <a:latin typeface="Helios Bold"/>
                <a:ea typeface="Helios Bold"/>
                <a:cs typeface="Helios Bold"/>
                <a:sym typeface="Helios Bold"/>
              </a:rPr>
              <a:t>UNLIMITED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1936547" y="1967868"/>
            <a:ext cx="5930493" cy="6351265"/>
          </a:xfrm>
          <a:custGeom>
            <a:avLst/>
            <a:gdLst/>
            <a:ahLst/>
            <a:cxnLst/>
            <a:rect r="r" b="b" t="t" l="l"/>
            <a:pathLst>
              <a:path h="6351265" w="5930493">
                <a:moveTo>
                  <a:pt x="0" y="0"/>
                </a:moveTo>
                <a:lnTo>
                  <a:pt x="5930494" y="0"/>
                </a:lnTo>
                <a:lnTo>
                  <a:pt x="5930494" y="6351264"/>
                </a:lnTo>
                <a:lnTo>
                  <a:pt x="0" y="63512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</a:blip>
            <a:stretch>
              <a:fillRect l="0" t="-7222" r="0" b="-7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48252" y="154194"/>
            <a:ext cx="9471128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ULTIMATE BUSINESS PROBLEM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9188" y="1611863"/>
            <a:ext cx="15949625" cy="381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334" spc="36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  <a:hlinkClick r:id="rId3" tooltip="https://www.canva.com/design/DAGz6yaTz5U/mtlI3qzrVrA2bI3_Z_Xo2A/edit"/>
              </a:rPr>
              <a:t>Wildfires and crop failures pose substantial risks to lives, livelihoods, ecosystems, and national food security. For wildfires, utilities, insurers, and emergency managers need risk maps to prioritize vegetation management, pre-stage resources, and price risk. For agriculture, growers, agribusinesses, and governments need near–real-time crop health monitoring to manage inputs, hedge production risk, and mitigate food insecurity.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09675" y="6938424"/>
            <a:ext cx="15949625" cy="255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334" spc="36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  <a:hlinkClick r:id="rId4" tooltip="https://www.canva.com/design/DAGz6yaTz5U/mtlI3qzrVrA2bI3_Z_Xo2A/edit"/>
              </a:rPr>
              <a:t>An AI-driven geospatial platform can transform raw satellite data into operational insights at regional to national scale. This project builds such a platform, combining remote sensing, time-series ML, and a web application to deliver wildfire risk layers, burned area maps, crop stress maps, and yield proxies.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652386" y="152400"/>
            <a:ext cx="4570527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DATA SOURCES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05545" y="1687542"/>
            <a:ext cx="13647908" cy="6163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Sentinel‑2 Surface Reflectance (10 m, multispectral) — input imagery (RG</a:t>
            </a: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B, NIR, red‑edge): Copernicus Open Access / Google Earth Engine (GEE).</a:t>
            </a:r>
          </a:p>
          <a:p>
            <a:pPr algn="l">
              <a:lnSpc>
                <a:spcPts val="3083"/>
              </a:lnSpc>
            </a:pPr>
          </a:p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MODIS Burned Area (MCD64A1, 500 m, monthly) — ground truth for burned area segmentation; available on GEE</a:t>
            </a:r>
          </a:p>
          <a:p>
            <a:pPr algn="l">
              <a:lnSpc>
                <a:spcPts val="3083"/>
              </a:lnSpc>
            </a:pPr>
          </a:p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NASA FIRMS (MODIS/VIIRS active fire points) — near real‑time fire detections for feature engineering and validation.</a:t>
            </a:r>
          </a:p>
          <a:p>
            <a:pPr algn="l">
              <a:lnSpc>
                <a:spcPts val="3083"/>
              </a:lnSpc>
            </a:pPr>
          </a:p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USDA Cropland Data Layer (CDL, 30 m, annual, USA) — crop type labels and agricultural mask; available on GEE.</a:t>
            </a:r>
          </a:p>
          <a:p>
            <a:pPr algn="l">
              <a:lnSpc>
                <a:spcPts val="3083"/>
              </a:lnSpc>
            </a:pPr>
          </a:p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SRTM DEM (30 m) — elevation-derived slope/aspect for fire spread risk.</a:t>
            </a:r>
          </a:p>
          <a:p>
            <a:pPr algn="l">
              <a:lnSpc>
                <a:spcPts val="2607"/>
              </a:lnSpc>
            </a:pPr>
          </a:p>
          <a:p>
            <a:pPr algn="l" marL="475455" indent="-237727" lvl="1">
              <a:lnSpc>
                <a:spcPts val="3083"/>
              </a:lnSpc>
              <a:buFont typeface="Arial"/>
              <a:buChar char="•"/>
            </a:pPr>
            <a:r>
              <a:rPr lang="en-US" sz="220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Weather/Reanalysis — e.g., ERA5 temperature, humidity, wind for risk features.</a:t>
            </a:r>
          </a:p>
          <a:p>
            <a:pPr algn="l">
              <a:lnSpc>
                <a:spcPts val="3083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200971" y="9023350"/>
            <a:ext cx="1077084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3" tooltip="https://docs.google.com/document/d/1c5mYEScHK4cp_TbcIEvbcezD63rgfQHnUEZo_14IZ9U/edit?usp=sharing"/>
              </a:rPr>
              <a:t>Double click  to get hyperlinks of data sources used for the project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028700"/>
            <a:ext cx="18288000" cy="9119518"/>
          </a:xfrm>
          <a:custGeom>
            <a:avLst/>
            <a:gdLst/>
            <a:ahLst/>
            <a:cxnLst/>
            <a:rect r="r" b="b" t="t" l="l"/>
            <a:pathLst>
              <a:path h="9119518" w="18288000">
                <a:moveTo>
                  <a:pt x="0" y="0"/>
                </a:moveTo>
                <a:lnTo>
                  <a:pt x="18288000" y="0"/>
                </a:lnTo>
                <a:lnTo>
                  <a:pt x="18288000" y="9119518"/>
                </a:lnTo>
                <a:lnTo>
                  <a:pt x="0" y="91195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78439" y="38100"/>
            <a:ext cx="8024278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DATA SOURCES IN LOCAL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1" t="0" r="-551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0" t="-1306" r="0" b="-130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37649" y="1105989"/>
            <a:ext cx="13136658" cy="7858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Ingest VIIRS (Thermal) and SMAP (Soil Moisture) raw data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Apply Sinusoidal Projection (EPSG:6842) to fix geometric distortion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Execute Dynamic Point-Centered Chipping (224x224 extraction)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Normalize 3-Channel Thermal Stacks (0-1 Scaling)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Apply Linear Interpolation to fill temporal orbit gaps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Split Data into Training (80%), Validation (20%), Testing sets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Define Hyperparameters (Learning Rate=1e-4, Batch Size=16)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Initialize Custom U-Net Architecture (Encoder-Decoder)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Initialize LSTM Architecture (Sequential Memory)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Define Loss Functions (BCEWithLogits for Fire, MSE for Crop)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Prepare PyTorch Datasets and Dataloaders (with shuffling)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Execute Training Loop 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Calculate Metrics: IoU (Segmentation) and Correlation (Forecasting)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Implement Early Stopping to prevent overfitting</a:t>
            </a:r>
          </a:p>
          <a:p>
            <a:pPr algn="l" marL="494806" indent="-247403" lvl="1">
              <a:lnSpc>
                <a:spcPts val="4171"/>
              </a:lnSpc>
              <a:buAutoNum type="arabicPeriod" startAt="1"/>
            </a:pPr>
            <a:r>
              <a:rPr lang="en-US" b="true" sz="2291" spc="203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Save Best Model Weights (.pth) for Deployment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27758" y="47625"/>
            <a:ext cx="6228958" cy="777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52"/>
              </a:lnSpc>
            </a:pPr>
            <a:r>
              <a:rPr lang="en-US" sz="541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MODELLING APPROACH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70351" y="5881424"/>
            <a:ext cx="12872724" cy="4226901"/>
          </a:xfrm>
          <a:custGeom>
            <a:avLst/>
            <a:gdLst/>
            <a:ahLst/>
            <a:cxnLst/>
            <a:rect r="r" b="b" t="t" l="l"/>
            <a:pathLst>
              <a:path h="4226901" w="12872724">
                <a:moveTo>
                  <a:pt x="0" y="0"/>
                </a:moveTo>
                <a:lnTo>
                  <a:pt x="12872725" y="0"/>
                </a:lnTo>
                <a:lnTo>
                  <a:pt x="12872725" y="4226901"/>
                </a:lnTo>
                <a:lnTo>
                  <a:pt x="0" y="42269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27" r="0" b="-152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00576" y="381275"/>
            <a:ext cx="9012275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CORE ARCHITECTURES - U-NET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0063" y="1990857"/>
            <a:ext cx="16883032" cy="1859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0"/>
              </a:lnSpc>
            </a:pPr>
            <a:r>
              <a:rPr lang="en-US" sz="3034" spc="33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Our Geospatial Machine Learning Platform employs two distinct deep learning paradigms to handle multi-modal satellite data. Fundamentally, the U-Net (for Wildfire) works as a spatial autoencoder, compressing thermal input to capture context ("encoding") and then reconstructing it to generate a precise segmentation mask ("decoding"). 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47850" y="0"/>
            <a:ext cx="12917266" cy="8606129"/>
          </a:xfrm>
          <a:custGeom>
            <a:avLst/>
            <a:gdLst/>
            <a:ahLst/>
            <a:cxnLst/>
            <a:rect r="r" b="b" t="t" l="l"/>
            <a:pathLst>
              <a:path h="8606129" w="12917266">
                <a:moveTo>
                  <a:pt x="0" y="0"/>
                </a:moveTo>
                <a:lnTo>
                  <a:pt x="12917266" y="0"/>
                </a:lnTo>
                <a:lnTo>
                  <a:pt x="12917266" y="8606129"/>
                </a:lnTo>
                <a:lnTo>
                  <a:pt x="0" y="86061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1904" y="4172383"/>
            <a:ext cx="2485946" cy="755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lmb.informatik.uni-freiburg.de/people/ronneber/u-net/?ref=assemblyai.com"/>
              </a:rPr>
              <a:t>https://lmb.informatik.uni-freiburg.de/people/ronneber/u-net/?ref=assemblyai.com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9325" y="9470452"/>
            <a:ext cx="16594316" cy="488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  <a:spcBef>
                <a:spcPct val="0"/>
              </a:spcBef>
            </a:pPr>
            <a:r>
              <a:rPr lang="en-US" sz="1453" spc="-79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ARCHITECTURE (EXAMPLE FOR 32X32 PIXELS IN THE LOWEST RESOLUTION). EACH BLUE BOX CORRESPONDS TO A MULTI-CHANNEL FEATURE MAP. THE NUMBER OF CHANNELS IS DENOTED ON TOP OF THE BOX. THE X-Y-SIZE IS PROVIDED AT THE LOWER LEFT EDGE OF THE BOX. WHITE BOXES REPRESENT COPIED FEATURE MAPS. THE ARROWS DENOTE THE DIFFERENT OPERATIONS.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2000"/>
            </a:blip>
            <a:stretch>
              <a:fillRect l="0" t="-1306" r="0" b="-130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09602" y="1257575"/>
            <a:ext cx="8734026" cy="8822376"/>
          </a:xfrm>
          <a:custGeom>
            <a:avLst/>
            <a:gdLst/>
            <a:ahLst/>
            <a:cxnLst/>
            <a:rect r="r" b="b" t="t" l="l"/>
            <a:pathLst>
              <a:path h="8822376" w="8734026">
                <a:moveTo>
                  <a:pt x="0" y="0"/>
                </a:moveTo>
                <a:lnTo>
                  <a:pt x="8734026" y="0"/>
                </a:lnTo>
                <a:lnTo>
                  <a:pt x="8734026" y="8822376"/>
                </a:lnTo>
                <a:lnTo>
                  <a:pt x="0" y="8822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37862" y="152400"/>
            <a:ext cx="9012275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CORE ARCHITECTURES - U-NET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DAGz6yaTz5U</dc:identifier>
  <dcterms:modified xsi:type="dcterms:W3CDTF">2011-08-01T06:04:30Z</dcterms:modified>
  <cp:revision>1</cp:revision>
  <dc:title>Geospatial-Machine-Learning-Platform-for-Wildfire-Risk-and-Crop-Health</dc:title>
</cp:coreProperties>
</file>

<file path=docProps/thumbnail.jpeg>
</file>